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6" r:id="rId3"/>
    <p:sldId id="295"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68" d="100"/>
          <a:sy n="68" d="100"/>
        </p:scale>
        <p:origin x="126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A03056-1DC7-4046-AB71-DFB6C4534BC0}"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285943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03056-1DC7-4046-AB71-DFB6C4534BC0}"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296526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03056-1DC7-4046-AB71-DFB6C4534BC0}"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119691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ClipArt Placeholder 2"/>
          <p:cNvSpPr>
            <a:spLocks noGrp="1"/>
          </p:cNvSpPr>
          <p:nvPr>
            <p:ph type="clipArt" sz="half" idx="1"/>
          </p:nvPr>
        </p:nvSpPr>
        <p:spPr>
          <a:xfrm>
            <a:off x="1066800" y="1981200"/>
            <a:ext cx="3695700" cy="4114800"/>
          </a:xfrm>
        </p:spPr>
        <p:txBody>
          <a:bodyPr>
            <a:normAutofit/>
          </a:bodyPr>
          <a:lstStyle/>
          <a:p>
            <a:pPr lvl="0"/>
            <a:endParaRPr lang="en-US" noProof="0"/>
          </a:p>
        </p:txBody>
      </p:sp>
      <p:sp>
        <p:nvSpPr>
          <p:cNvPr id="4" name="Text Placeholder 3"/>
          <p:cNvSpPr>
            <a:spLocks noGrp="1"/>
          </p:cNvSpPr>
          <p:nvPr>
            <p:ph type="body"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9907F2B-1F13-41AC-8F29-A42EE989B17E}" type="slidenum">
              <a:rPr lang="en-US"/>
              <a:pPr>
                <a:defRPr/>
              </a:pPr>
              <a:t>‹#›</a:t>
            </a:fld>
            <a:endParaRPr lang="en-US"/>
          </a:p>
        </p:txBody>
      </p:sp>
    </p:spTree>
    <p:extLst>
      <p:ext uri="{BB962C8B-B14F-4D97-AF65-F5344CB8AC3E}">
        <p14:creationId xmlns:p14="http://schemas.microsoft.com/office/powerpoint/2010/main" val="428331673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03056-1DC7-4046-AB71-DFB6C4534BC0}"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399234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A03056-1DC7-4046-AB71-DFB6C4534BC0}"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420172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A03056-1DC7-4046-AB71-DFB6C4534BC0}"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10462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A03056-1DC7-4046-AB71-DFB6C4534BC0}"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80537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A03056-1DC7-4046-AB71-DFB6C4534BC0}"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256999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03056-1DC7-4046-AB71-DFB6C4534BC0}"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93174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A03056-1DC7-4046-AB71-DFB6C4534BC0}"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116919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A03056-1DC7-4046-AB71-DFB6C4534BC0}"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97F7C-F6C7-49B9-AFBB-66500034A7B7}" type="slidenum">
              <a:rPr lang="en-US" smtClean="0"/>
              <a:t>‹#›</a:t>
            </a:fld>
            <a:endParaRPr lang="en-US"/>
          </a:p>
        </p:txBody>
      </p:sp>
    </p:spTree>
    <p:extLst>
      <p:ext uri="{BB962C8B-B14F-4D97-AF65-F5344CB8AC3E}">
        <p14:creationId xmlns:p14="http://schemas.microsoft.com/office/powerpoint/2010/main" val="170109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03056-1DC7-4046-AB71-DFB6C4534BC0}" type="datetimeFigureOut">
              <a:rPr lang="en-US" smtClean="0"/>
              <a:t>3/26/2019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97F7C-F6C7-49B9-AFBB-66500034A7B7}" type="slidenum">
              <a:rPr lang="en-US" smtClean="0"/>
              <a:t>‹#›</a:t>
            </a:fld>
            <a:endParaRPr lang="en-US"/>
          </a:p>
        </p:txBody>
      </p:sp>
    </p:spTree>
    <p:extLst>
      <p:ext uri="{BB962C8B-B14F-4D97-AF65-F5344CB8AC3E}">
        <p14:creationId xmlns:p14="http://schemas.microsoft.com/office/powerpoint/2010/main" val="288053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t>French Revolution</a:t>
            </a:r>
          </a:p>
        </p:txBody>
      </p:sp>
      <p:sp>
        <p:nvSpPr>
          <p:cNvPr id="59395" name="Content Placeholder 2"/>
          <p:cNvSpPr>
            <a:spLocks noGrp="1"/>
          </p:cNvSpPr>
          <p:nvPr>
            <p:ph idx="1"/>
          </p:nvPr>
        </p:nvSpPr>
        <p:spPr/>
        <p:txBody>
          <a:bodyPr/>
          <a:lstStyle/>
          <a:p>
            <a:pPr eaLnBrk="1" hangingPunct="1"/>
            <a:r>
              <a:rPr lang="en-US" b="1">
                <a:solidFill>
                  <a:srgbClr val="FF0000"/>
                </a:solidFill>
              </a:rPr>
              <a:t>Element</a:t>
            </a:r>
            <a:r>
              <a:rPr lang="en-US">
                <a:solidFill>
                  <a:srgbClr val="FF0000"/>
                </a:solidFill>
              </a:rPr>
              <a:t>:</a:t>
            </a:r>
            <a:r>
              <a:rPr lang="en-US"/>
              <a:t> </a:t>
            </a:r>
            <a:r>
              <a:rPr lang="en-US" u="sng"/>
              <a:t>Identify the causes and results of the revolutions in </a:t>
            </a:r>
            <a:r>
              <a:rPr lang="en-US"/>
              <a:t>England (1689), United States (1776), </a:t>
            </a:r>
            <a:r>
              <a:rPr lang="en-US" u="sng"/>
              <a:t>France (1789)</a:t>
            </a:r>
            <a:r>
              <a:rPr lang="en-US"/>
              <a:t>, Haiti (1791), and Latin America (1808-1825)</a:t>
            </a:r>
          </a:p>
          <a:p>
            <a:pPr eaLnBrk="1" hangingPunct="1"/>
            <a:endParaRPr lang="en-US"/>
          </a:p>
          <a:p>
            <a:pPr eaLnBrk="1" hangingPunct="1"/>
            <a:r>
              <a:rPr lang="en-US" b="1">
                <a:solidFill>
                  <a:srgbClr val="FF0000"/>
                </a:solidFill>
              </a:rPr>
              <a:t>Vocabulary</a:t>
            </a:r>
            <a:r>
              <a:rPr lang="en-US"/>
              <a:t>: French Revolution</a:t>
            </a:r>
          </a:p>
        </p:txBody>
      </p:sp>
    </p:spTree>
    <p:extLst>
      <p:ext uri="{BB962C8B-B14F-4D97-AF65-F5344CB8AC3E}">
        <p14:creationId xmlns:p14="http://schemas.microsoft.com/office/powerpoint/2010/main" val="247526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title"/>
          </p:nvPr>
        </p:nvSpPr>
        <p:spPr/>
        <p:txBody>
          <a:bodyPr/>
          <a:lstStyle/>
          <a:p>
            <a:pPr eaLnBrk="1" hangingPunct="1"/>
            <a:r>
              <a:rPr lang="en-US"/>
              <a:t>Review…</a:t>
            </a:r>
          </a:p>
        </p:txBody>
      </p:sp>
      <p:sp>
        <p:nvSpPr>
          <p:cNvPr id="67587" name="Content Placeholder 5"/>
          <p:cNvSpPr>
            <a:spLocks noGrp="1"/>
          </p:cNvSpPr>
          <p:nvPr>
            <p:ph idx="1"/>
          </p:nvPr>
        </p:nvSpPr>
        <p:spPr/>
        <p:txBody>
          <a:bodyPr/>
          <a:lstStyle/>
          <a:p>
            <a:pPr eaLnBrk="1" hangingPunct="1"/>
            <a:r>
              <a:rPr lang="en-US"/>
              <a:t>What was the name of the social/political system in France that divided people into three social classes?</a:t>
            </a:r>
          </a:p>
          <a:p>
            <a:pPr eaLnBrk="1" hangingPunct="1"/>
            <a:endParaRPr lang="en-US"/>
          </a:p>
          <a:p>
            <a:pPr eaLnBrk="1" hangingPunct="1"/>
            <a:r>
              <a:rPr lang="en-US"/>
              <a:t>Which estate had no voice in government, but paid almost all the taxes?</a:t>
            </a:r>
          </a:p>
          <a:p>
            <a:pPr eaLnBrk="1" hangingPunct="1"/>
            <a:endParaRPr lang="en-US"/>
          </a:p>
          <a:p>
            <a:pPr eaLnBrk="1" hangingPunct="1"/>
            <a:endParaRPr lang="en-US"/>
          </a:p>
          <a:p>
            <a:pPr eaLnBrk="1" hangingPunct="1"/>
            <a:endParaRPr lang="en-US"/>
          </a:p>
          <a:p>
            <a:pPr eaLnBrk="1" hangingPunct="1"/>
            <a:endParaRPr lang="en-US"/>
          </a:p>
        </p:txBody>
      </p:sp>
    </p:spTree>
    <p:extLst>
      <p:ext uri="{BB962C8B-B14F-4D97-AF65-F5344CB8AC3E}">
        <p14:creationId xmlns:p14="http://schemas.microsoft.com/office/powerpoint/2010/main" val="129466863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National Assembly</a:t>
            </a:r>
          </a:p>
        </p:txBody>
      </p:sp>
      <p:sp>
        <p:nvSpPr>
          <p:cNvPr id="13315" name="Rectangle 3"/>
          <p:cNvSpPr>
            <a:spLocks noGrp="1" noChangeArrowheads="1"/>
          </p:cNvSpPr>
          <p:nvPr>
            <p:ph sz="half" idx="1"/>
          </p:nvPr>
        </p:nvSpPr>
        <p:spPr/>
        <p:txBody>
          <a:bodyPr>
            <a:normAutofit fontScale="92500"/>
          </a:bodyPr>
          <a:lstStyle/>
          <a:p>
            <a:pPr marL="0" indent="0">
              <a:buFont typeface="Arial" charset="0"/>
              <a:buNone/>
              <a:defRPr/>
            </a:pPr>
            <a:r>
              <a:rPr lang="en-US" u="sng" dirty="0"/>
              <a:t>Causes</a:t>
            </a:r>
            <a:r>
              <a:rPr lang="en-US" dirty="0"/>
              <a:t>:</a:t>
            </a:r>
          </a:p>
          <a:p>
            <a:pPr>
              <a:defRPr/>
            </a:pPr>
            <a:r>
              <a:rPr lang="en-US" dirty="0"/>
              <a:t>late 1780s</a:t>
            </a:r>
          </a:p>
          <a:p>
            <a:pPr>
              <a:defRPr/>
            </a:pPr>
            <a:r>
              <a:rPr lang="en-US" dirty="0"/>
              <a:t>inspired by </a:t>
            </a:r>
            <a:r>
              <a:rPr lang="en-US" u="sng" dirty="0"/>
              <a:t>Rousseau</a:t>
            </a:r>
            <a:r>
              <a:rPr lang="en-US" dirty="0"/>
              <a:t> and American Revolution</a:t>
            </a:r>
          </a:p>
          <a:p>
            <a:pPr>
              <a:defRPr/>
            </a:pPr>
            <a:r>
              <a:rPr lang="en-US" dirty="0"/>
              <a:t>economic hardship, food shortages, discontent over the nation’s tax system and land policies</a:t>
            </a:r>
          </a:p>
          <a:p>
            <a:pPr>
              <a:defRPr/>
            </a:pPr>
            <a:r>
              <a:rPr lang="en-US" dirty="0"/>
              <a:t>the near financial collapse of the government</a:t>
            </a:r>
          </a:p>
        </p:txBody>
      </p:sp>
      <p:pic>
        <p:nvPicPr>
          <p:cNvPr id="68612"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86313" y="1600200"/>
            <a:ext cx="3762375" cy="4525963"/>
          </a:xfrm>
        </p:spPr>
      </p:pic>
    </p:spTree>
    <p:extLst>
      <p:ext uri="{BB962C8B-B14F-4D97-AF65-F5344CB8AC3E}">
        <p14:creationId xmlns:p14="http://schemas.microsoft.com/office/powerpoint/2010/main" val="394100553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r>
              <a:rPr lang="en-US"/>
              <a:t>Estates General</a:t>
            </a:r>
          </a:p>
        </p:txBody>
      </p:sp>
      <p:sp>
        <p:nvSpPr>
          <p:cNvPr id="69635" name="Content Placeholder 2"/>
          <p:cNvSpPr>
            <a:spLocks noGrp="1"/>
          </p:cNvSpPr>
          <p:nvPr>
            <p:ph idx="1"/>
          </p:nvPr>
        </p:nvSpPr>
        <p:spPr/>
        <p:txBody>
          <a:bodyPr/>
          <a:lstStyle/>
          <a:p>
            <a:r>
              <a:rPr lang="en-US"/>
              <a:t>King Louis XVI and his wife Marie Antoinette lived extravagantly</a:t>
            </a:r>
          </a:p>
          <a:p>
            <a:pPr lvl="1"/>
            <a:r>
              <a:rPr lang="en-US"/>
              <a:t>debt doubled</a:t>
            </a:r>
          </a:p>
          <a:p>
            <a:pPr lvl="1"/>
            <a:r>
              <a:rPr lang="en-US"/>
              <a:t>banks refused to lend more money</a:t>
            </a:r>
          </a:p>
          <a:p>
            <a:r>
              <a:rPr lang="en-US"/>
              <a:t>forced King Louis XVI to call an assembly of France’s legislative body in 1789</a:t>
            </a:r>
          </a:p>
          <a:p>
            <a:r>
              <a:rPr lang="en-US"/>
              <a:t>it had not met for over 150 years</a:t>
            </a:r>
          </a:p>
          <a:p>
            <a:r>
              <a:rPr lang="en-US"/>
              <a:t>each estate was represented</a:t>
            </a:r>
          </a:p>
        </p:txBody>
      </p:sp>
    </p:spTree>
    <p:extLst>
      <p:ext uri="{BB962C8B-B14F-4D97-AF65-F5344CB8AC3E}">
        <p14:creationId xmlns:p14="http://schemas.microsoft.com/office/powerpoint/2010/main" val="274712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a:t>King Louis XVI and Marie Antoinette</a:t>
            </a:r>
          </a:p>
        </p:txBody>
      </p:sp>
      <p:pic>
        <p:nvPicPr>
          <p:cNvPr id="7065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0" y="1470025"/>
            <a:ext cx="3657600" cy="5105400"/>
          </a:xfrm>
          <a:noFill/>
        </p:spPr>
      </p:pic>
      <p:pic>
        <p:nvPicPr>
          <p:cNvPr id="7066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600200"/>
            <a:ext cx="3581400" cy="4995863"/>
          </a:xfrm>
          <a:noFill/>
        </p:spPr>
      </p:pic>
    </p:spTree>
    <p:extLst>
      <p:ext uri="{BB962C8B-B14F-4D97-AF65-F5344CB8AC3E}">
        <p14:creationId xmlns:p14="http://schemas.microsoft.com/office/powerpoint/2010/main" val="391703330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p:txBody>
          <a:bodyPr/>
          <a:lstStyle/>
          <a:p>
            <a:pPr eaLnBrk="1" hangingPunct="1"/>
            <a:r>
              <a:rPr lang="en-US"/>
              <a:t>Review…</a:t>
            </a:r>
          </a:p>
        </p:txBody>
      </p:sp>
      <p:sp>
        <p:nvSpPr>
          <p:cNvPr id="6" name="Content Placeholder 5"/>
          <p:cNvSpPr>
            <a:spLocks noGrp="1"/>
          </p:cNvSpPr>
          <p:nvPr>
            <p:ph idx="1"/>
          </p:nvPr>
        </p:nvSpPr>
        <p:spPr>
          <a:xfrm>
            <a:off x="457200" y="1295400"/>
            <a:ext cx="8229600" cy="4525963"/>
          </a:xfrm>
        </p:spPr>
        <p:txBody>
          <a:bodyPr>
            <a:normAutofit fontScale="92500"/>
          </a:bodyPr>
          <a:lstStyle/>
          <a:p>
            <a:pPr eaLnBrk="1" hangingPunct="1"/>
            <a:r>
              <a:rPr lang="en-US"/>
              <a:t>What philosophe and revolution encouraged the French people to seek change?</a:t>
            </a:r>
          </a:p>
          <a:p>
            <a:pPr eaLnBrk="1" hangingPunct="1"/>
            <a:endParaRPr lang="en-US"/>
          </a:p>
          <a:p>
            <a:pPr eaLnBrk="1" hangingPunct="1"/>
            <a:r>
              <a:rPr lang="en-US"/>
              <a:t>While Louis and Marie lived the life of luxury, what type of problems was the 3</a:t>
            </a:r>
            <a:r>
              <a:rPr lang="en-US" baseline="30000"/>
              <a:t>rd</a:t>
            </a:r>
            <a:r>
              <a:rPr lang="en-US"/>
              <a:t> Estate facing?</a:t>
            </a:r>
          </a:p>
          <a:p>
            <a:pPr eaLnBrk="1" hangingPunct="1"/>
            <a:endParaRPr lang="en-US"/>
          </a:p>
          <a:p>
            <a:pPr eaLnBrk="1" hangingPunct="1"/>
            <a:r>
              <a:rPr lang="en-US"/>
              <a:t>Why did the 3rd Estate believe that the Medieval rules of the Estates General were unfair?</a:t>
            </a:r>
          </a:p>
        </p:txBody>
      </p:sp>
    </p:spTree>
    <p:extLst>
      <p:ext uri="{BB962C8B-B14F-4D97-AF65-F5344CB8AC3E}">
        <p14:creationId xmlns:p14="http://schemas.microsoft.com/office/powerpoint/2010/main" val="11382628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 calcmode="lin" valueType="num">
                                      <p:cBhvr additive="base">
                                        <p:cTn id="1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National Assembly</a:t>
            </a:r>
          </a:p>
        </p:txBody>
      </p:sp>
      <p:sp>
        <p:nvSpPr>
          <p:cNvPr id="5" name="Content Placeholder 4"/>
          <p:cNvSpPr>
            <a:spLocks noGrp="1"/>
          </p:cNvSpPr>
          <p:nvPr>
            <p:ph idx="1"/>
          </p:nvPr>
        </p:nvSpPr>
        <p:spPr/>
        <p:txBody>
          <a:bodyPr/>
          <a:lstStyle/>
          <a:p>
            <a:pPr marL="0" indent="0">
              <a:buFont typeface="Arial" charset="0"/>
              <a:buNone/>
              <a:defRPr/>
            </a:pPr>
            <a:r>
              <a:rPr lang="en-US" u="sng" dirty="0"/>
              <a:t>Actions</a:t>
            </a:r>
            <a:r>
              <a:rPr lang="en-US" dirty="0"/>
              <a:t>:</a:t>
            </a:r>
          </a:p>
          <a:p>
            <a:pPr>
              <a:defRPr/>
            </a:pPr>
            <a:r>
              <a:rPr lang="en-US" dirty="0"/>
              <a:t>members of the Third Estate quickly seized control and called themselves the National Assembly</a:t>
            </a:r>
          </a:p>
          <a:p>
            <a:pPr>
              <a:defRPr/>
            </a:pPr>
            <a:r>
              <a:rPr lang="en-US" dirty="0"/>
              <a:t>“Tennis Court Oath”</a:t>
            </a:r>
          </a:p>
          <a:p>
            <a:pPr>
              <a:defRPr/>
            </a:pPr>
            <a:r>
              <a:rPr lang="en-US" dirty="0"/>
              <a:t>drew up a new constitution</a:t>
            </a:r>
          </a:p>
          <a:p>
            <a:pPr>
              <a:defRPr/>
            </a:pPr>
            <a:r>
              <a:rPr lang="en-US" dirty="0"/>
              <a:t>the king threatened to use force to put down the new assembly</a:t>
            </a:r>
          </a:p>
        </p:txBody>
      </p:sp>
    </p:spTree>
    <p:extLst>
      <p:ext uri="{BB962C8B-B14F-4D97-AF65-F5344CB8AC3E}">
        <p14:creationId xmlns:p14="http://schemas.microsoft.com/office/powerpoint/2010/main" val="59101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9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76200"/>
            <a:ext cx="8229600" cy="1143000"/>
          </a:xfrm>
        </p:spPr>
        <p:txBody>
          <a:bodyPr/>
          <a:lstStyle/>
          <a:p>
            <a:r>
              <a:rPr lang="en-US"/>
              <a:t>Storming the Bastille</a:t>
            </a:r>
          </a:p>
        </p:txBody>
      </p:sp>
      <p:sp>
        <p:nvSpPr>
          <p:cNvPr id="73731" name="Content Placeholder 2"/>
          <p:cNvSpPr>
            <a:spLocks noGrp="1"/>
          </p:cNvSpPr>
          <p:nvPr>
            <p:ph idx="1"/>
          </p:nvPr>
        </p:nvSpPr>
        <p:spPr>
          <a:xfrm>
            <a:off x="457200" y="990600"/>
            <a:ext cx="8229600" cy="4525963"/>
          </a:xfrm>
        </p:spPr>
        <p:txBody>
          <a:bodyPr>
            <a:normAutofit fontScale="92500" lnSpcReduction="20000"/>
          </a:bodyPr>
          <a:lstStyle/>
          <a:p>
            <a:r>
              <a:rPr lang="en-US"/>
              <a:t>after rumors that Louis XVI would </a:t>
            </a:r>
            <a:r>
              <a:rPr lang="en-US" b="1"/>
              <a:t>use the military</a:t>
            </a:r>
            <a:r>
              <a:rPr lang="en-US"/>
              <a:t> against the National Assembly</a:t>
            </a:r>
          </a:p>
          <a:p>
            <a:r>
              <a:rPr lang="en-US"/>
              <a:t>an </a:t>
            </a:r>
            <a:r>
              <a:rPr lang="en-US" b="1"/>
              <a:t>angry mob stormed</a:t>
            </a:r>
            <a:r>
              <a:rPr lang="en-US"/>
              <a:t> a prison and armory known as </a:t>
            </a:r>
            <a:r>
              <a:rPr lang="en-US" b="1"/>
              <a:t>the Bastille</a:t>
            </a:r>
          </a:p>
          <a:p>
            <a:r>
              <a:rPr lang="en-US"/>
              <a:t>the mob cut off the head of the garrison leader defending the fortress and marched it through the streets of Paris</a:t>
            </a:r>
          </a:p>
          <a:p>
            <a:r>
              <a:rPr lang="en-US"/>
              <a:t>peasant uprisings filled the French countryside</a:t>
            </a:r>
          </a:p>
          <a:p>
            <a:r>
              <a:rPr lang="en-US"/>
              <a:t>women peasants took Louis and Mary Antoinette from Versailles to Paris</a:t>
            </a:r>
          </a:p>
        </p:txBody>
      </p:sp>
    </p:spTree>
    <p:extLst>
      <p:ext uri="{BB962C8B-B14F-4D97-AF65-F5344CB8AC3E}">
        <p14:creationId xmlns:p14="http://schemas.microsoft.com/office/powerpoint/2010/main" val="2158617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1" y="12070"/>
            <a:ext cx="9150523" cy="684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317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t>Review…</a:t>
            </a:r>
          </a:p>
        </p:txBody>
      </p:sp>
      <p:sp>
        <p:nvSpPr>
          <p:cNvPr id="3" name="Content Placeholder 2"/>
          <p:cNvSpPr>
            <a:spLocks noGrp="1"/>
          </p:cNvSpPr>
          <p:nvPr>
            <p:ph idx="1"/>
          </p:nvPr>
        </p:nvSpPr>
        <p:spPr/>
        <p:txBody>
          <a:bodyPr/>
          <a:lstStyle/>
          <a:p>
            <a:pPr eaLnBrk="1" hangingPunct="1"/>
            <a:r>
              <a:rPr lang="en-US"/>
              <a:t>What was the National Assembly’s primary goal?</a:t>
            </a:r>
          </a:p>
          <a:p>
            <a:pPr eaLnBrk="1" hangingPunct="1"/>
            <a:endParaRPr lang="en-US"/>
          </a:p>
          <a:p>
            <a:pPr eaLnBrk="1" hangingPunct="1"/>
            <a:r>
              <a:rPr lang="en-US"/>
              <a:t>Explain the Tennis Court Oath.</a:t>
            </a:r>
          </a:p>
          <a:p>
            <a:pPr eaLnBrk="1" hangingPunct="1"/>
            <a:endParaRPr lang="en-US"/>
          </a:p>
          <a:p>
            <a:pPr eaLnBrk="1" hangingPunct="1"/>
            <a:r>
              <a:rPr lang="en-US"/>
              <a:t>Why did peasants storm the Bastille?</a:t>
            </a:r>
          </a:p>
          <a:p>
            <a:pPr eaLnBrk="1" hangingPunct="1"/>
            <a:endParaRPr lang="en-US"/>
          </a:p>
          <a:p>
            <a:pPr eaLnBrk="1" hangingPunct="1"/>
            <a:endParaRPr lang="en-US"/>
          </a:p>
          <a:p>
            <a:pPr eaLnBrk="1" hangingPunct="1"/>
            <a:endParaRPr lang="en-US"/>
          </a:p>
          <a:p>
            <a:pPr eaLnBrk="1" hangingPunct="1"/>
            <a:endParaRPr lang="en-US"/>
          </a:p>
        </p:txBody>
      </p:sp>
    </p:spTree>
    <p:extLst>
      <p:ext uri="{BB962C8B-B14F-4D97-AF65-F5344CB8AC3E}">
        <p14:creationId xmlns:p14="http://schemas.microsoft.com/office/powerpoint/2010/main" val="18994047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574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t>The Assembly Reforms France</a:t>
            </a:r>
          </a:p>
        </p:txBody>
      </p:sp>
      <p:sp>
        <p:nvSpPr>
          <p:cNvPr id="75779" name="Content Placeholder 2"/>
          <p:cNvSpPr>
            <a:spLocks noGrp="1"/>
          </p:cNvSpPr>
          <p:nvPr>
            <p:ph sz="half" idx="1"/>
          </p:nvPr>
        </p:nvSpPr>
        <p:spPr/>
        <p:txBody>
          <a:bodyPr>
            <a:normAutofit lnSpcReduction="10000"/>
          </a:bodyPr>
          <a:lstStyle/>
          <a:p>
            <a:r>
              <a:rPr lang="en-US"/>
              <a:t>wrote </a:t>
            </a:r>
            <a:r>
              <a:rPr lang="en-US" u="sng"/>
              <a:t>The Declaration of the Rights of Man</a:t>
            </a:r>
            <a:r>
              <a:rPr lang="en-US"/>
              <a:t> - all men are born free and entitled to equal rights </a:t>
            </a:r>
          </a:p>
          <a:p>
            <a:endParaRPr lang="en-US"/>
          </a:p>
          <a:p>
            <a:r>
              <a:rPr lang="en-US"/>
              <a:t>took Church lands and made clergy elected officials</a:t>
            </a:r>
          </a:p>
          <a:p>
            <a:pPr lvl="1"/>
            <a:r>
              <a:rPr lang="en-US"/>
              <a:t>offended many peasants</a:t>
            </a:r>
          </a:p>
        </p:txBody>
      </p:sp>
      <p:pic>
        <p:nvPicPr>
          <p:cNvPr id="75780"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295400"/>
            <a:ext cx="3962400" cy="5318125"/>
          </a:xfrm>
        </p:spPr>
      </p:pic>
    </p:spTree>
    <p:extLst>
      <p:ext uri="{BB962C8B-B14F-4D97-AF65-F5344CB8AC3E}">
        <p14:creationId xmlns:p14="http://schemas.microsoft.com/office/powerpoint/2010/main" val="3925917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t>Escape Attempt</a:t>
            </a:r>
          </a:p>
        </p:txBody>
      </p:sp>
      <p:sp>
        <p:nvSpPr>
          <p:cNvPr id="76803" name="Content Placeholder 2"/>
          <p:cNvSpPr>
            <a:spLocks noGrp="1"/>
          </p:cNvSpPr>
          <p:nvPr>
            <p:ph sz="half" idx="1"/>
          </p:nvPr>
        </p:nvSpPr>
        <p:spPr>
          <a:xfrm>
            <a:off x="457200" y="1295400"/>
            <a:ext cx="8458200" cy="1600200"/>
          </a:xfrm>
        </p:spPr>
        <p:txBody>
          <a:bodyPr/>
          <a:lstStyle/>
          <a:p>
            <a:r>
              <a:rPr lang="en-US"/>
              <a:t>in 1791</a:t>
            </a:r>
          </a:p>
          <a:p>
            <a:r>
              <a:rPr lang="en-US"/>
              <a:t>royal family attempted to escape to Austria </a:t>
            </a:r>
          </a:p>
          <a:p>
            <a:r>
              <a:rPr lang="en-US"/>
              <a:t>were captured and sent back to Paris</a:t>
            </a:r>
          </a:p>
          <a:p>
            <a:endParaRPr lang="en-US"/>
          </a:p>
        </p:txBody>
      </p:sp>
      <p:pic>
        <p:nvPicPr>
          <p:cNvPr id="76804" name="Picture 7" descr="18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71600" y="2895600"/>
            <a:ext cx="6553200" cy="5145088"/>
          </a:xfrm>
        </p:spPr>
      </p:pic>
    </p:spTree>
    <p:extLst>
      <p:ext uri="{BB962C8B-B14F-4D97-AF65-F5344CB8AC3E}">
        <p14:creationId xmlns:p14="http://schemas.microsoft.com/office/powerpoint/2010/main" val="76041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p:nvPr>
        </p:nvSpPr>
        <p:spPr/>
        <p:txBody>
          <a:bodyPr/>
          <a:lstStyle/>
          <a:p>
            <a:r>
              <a:rPr lang="en-US"/>
              <a:t>Constitutional Monarchy</a:t>
            </a:r>
          </a:p>
        </p:txBody>
      </p:sp>
      <p:sp>
        <p:nvSpPr>
          <p:cNvPr id="77827" name="Content Placeholder 5"/>
          <p:cNvSpPr>
            <a:spLocks noGrp="1"/>
          </p:cNvSpPr>
          <p:nvPr>
            <p:ph sz="half" idx="1"/>
          </p:nvPr>
        </p:nvSpPr>
        <p:spPr/>
        <p:txBody>
          <a:bodyPr>
            <a:normAutofit lnSpcReduction="10000"/>
          </a:bodyPr>
          <a:lstStyle/>
          <a:p>
            <a:r>
              <a:rPr lang="en-US"/>
              <a:t>the Constitution of 1791 replaced the old order of French government with a limited monarchy</a:t>
            </a:r>
          </a:p>
          <a:p>
            <a:r>
              <a:rPr lang="en-US"/>
              <a:t>took most of the power away from the king</a:t>
            </a:r>
          </a:p>
          <a:p>
            <a:r>
              <a:rPr lang="en-US"/>
              <a:t>Legislative Assembly now had power in France</a:t>
            </a:r>
            <a:endParaRPr lang="en-US" b="1"/>
          </a:p>
        </p:txBody>
      </p:sp>
      <p:pic>
        <p:nvPicPr>
          <p:cNvPr id="7782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1600200"/>
            <a:ext cx="3352800" cy="4779963"/>
          </a:xfrm>
        </p:spPr>
      </p:pic>
    </p:spTree>
    <p:extLst>
      <p:ext uri="{BB962C8B-B14F-4D97-AF65-F5344CB8AC3E}">
        <p14:creationId xmlns:p14="http://schemas.microsoft.com/office/powerpoint/2010/main" val="1141071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7"/>
          <p:cNvSpPr>
            <a:spLocks noGrp="1"/>
          </p:cNvSpPr>
          <p:nvPr>
            <p:ph type="title"/>
          </p:nvPr>
        </p:nvSpPr>
        <p:spPr/>
        <p:txBody>
          <a:bodyPr/>
          <a:lstStyle/>
          <a:p>
            <a:r>
              <a:rPr lang="en-US"/>
              <a:t>Review…</a:t>
            </a:r>
          </a:p>
        </p:txBody>
      </p:sp>
      <p:sp>
        <p:nvSpPr>
          <p:cNvPr id="9" name="Content Placeholder 8"/>
          <p:cNvSpPr>
            <a:spLocks noGrp="1"/>
          </p:cNvSpPr>
          <p:nvPr>
            <p:ph idx="1"/>
          </p:nvPr>
        </p:nvSpPr>
        <p:spPr/>
        <p:txBody>
          <a:bodyPr/>
          <a:lstStyle/>
          <a:p>
            <a:r>
              <a:rPr lang="en-US"/>
              <a:t>What French document  stated that men are born free and are entitled to equal rights?</a:t>
            </a:r>
          </a:p>
          <a:p>
            <a:endParaRPr lang="en-US"/>
          </a:p>
          <a:p>
            <a:r>
              <a:rPr lang="en-US"/>
              <a:t>What action did the National Assembly take that offended many peasants?</a:t>
            </a:r>
          </a:p>
          <a:p>
            <a:endParaRPr lang="en-US"/>
          </a:p>
          <a:p>
            <a:r>
              <a:rPr lang="en-US"/>
              <a:t>After Louis had limits put on his power, what group gained control of France?</a:t>
            </a:r>
          </a:p>
          <a:p>
            <a:endParaRPr lang="en-US"/>
          </a:p>
          <a:p>
            <a:endParaRPr lang="en-US"/>
          </a:p>
        </p:txBody>
      </p:sp>
    </p:spTree>
    <p:extLst>
      <p:ext uri="{BB962C8B-B14F-4D97-AF65-F5344CB8AC3E}">
        <p14:creationId xmlns:p14="http://schemas.microsoft.com/office/powerpoint/2010/main" val="3853471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additive="base">
                                        <p:cTn id="1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box(in)">
                                      <p:cBhvr>
                                        <p:cTn id="1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t>Revolution Divisions</a:t>
            </a:r>
          </a:p>
        </p:txBody>
      </p:sp>
      <p:sp>
        <p:nvSpPr>
          <p:cNvPr id="79875" name="Content Placeholder 2"/>
          <p:cNvSpPr>
            <a:spLocks noGrp="1"/>
          </p:cNvSpPr>
          <p:nvPr>
            <p:ph sz="half" idx="1"/>
          </p:nvPr>
        </p:nvSpPr>
        <p:spPr/>
        <p:txBody>
          <a:bodyPr/>
          <a:lstStyle/>
          <a:p>
            <a:r>
              <a:rPr lang="en-US" sz="3200" u="sng"/>
              <a:t>Émigrés</a:t>
            </a:r>
            <a:r>
              <a:rPr lang="en-US" sz="3200"/>
              <a:t>: nobles who had fled France; hoped to end the revolution and restore Old Regime</a:t>
            </a:r>
          </a:p>
          <a:p>
            <a:pPr>
              <a:lnSpc>
                <a:spcPct val="90000"/>
              </a:lnSpc>
            </a:pPr>
            <a:r>
              <a:rPr lang="en-US" sz="3200" u="sng"/>
              <a:t>Sans-culottes</a:t>
            </a:r>
            <a:r>
              <a:rPr lang="en-US" sz="3200"/>
              <a:t>: workers who wanted radical changes</a:t>
            </a:r>
            <a:endParaRPr lang="en-US" sz="3200" b="1"/>
          </a:p>
          <a:p>
            <a:endParaRPr lang="en-US"/>
          </a:p>
        </p:txBody>
      </p:sp>
      <p:pic>
        <p:nvPicPr>
          <p:cNvPr id="7987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676400"/>
            <a:ext cx="3505200" cy="4775200"/>
          </a:xfrm>
        </p:spPr>
      </p:pic>
    </p:spTree>
    <p:extLst>
      <p:ext uri="{BB962C8B-B14F-4D97-AF65-F5344CB8AC3E}">
        <p14:creationId xmlns:p14="http://schemas.microsoft.com/office/powerpoint/2010/main" val="81447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a:t>Reaction by European Nations</a:t>
            </a:r>
          </a:p>
        </p:txBody>
      </p:sp>
      <p:sp>
        <p:nvSpPr>
          <p:cNvPr id="80899" name="Content Placeholder 5"/>
          <p:cNvSpPr>
            <a:spLocks noGrp="1"/>
          </p:cNvSpPr>
          <p:nvPr>
            <p:ph idx="1"/>
          </p:nvPr>
        </p:nvSpPr>
        <p:spPr/>
        <p:txBody>
          <a:bodyPr/>
          <a:lstStyle/>
          <a:p>
            <a:r>
              <a:rPr lang="en-US"/>
              <a:t>other European nations grew alarmed</a:t>
            </a:r>
          </a:p>
          <a:p>
            <a:r>
              <a:rPr lang="en-US"/>
              <a:t>foreign kings feared that the revolutionary spirit might spread to their countries</a:t>
            </a:r>
          </a:p>
          <a:p>
            <a:r>
              <a:rPr lang="en-US"/>
              <a:t>France found itself at war with many of its European neighbors</a:t>
            </a:r>
          </a:p>
        </p:txBody>
      </p:sp>
    </p:spTree>
    <p:extLst>
      <p:ext uri="{BB962C8B-B14F-4D97-AF65-F5344CB8AC3E}">
        <p14:creationId xmlns:p14="http://schemas.microsoft.com/office/powerpoint/2010/main" val="2160323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t>France at War</a:t>
            </a:r>
          </a:p>
        </p:txBody>
      </p:sp>
      <p:sp>
        <p:nvSpPr>
          <p:cNvPr id="81923" name="Content Placeholder 2"/>
          <p:cNvSpPr>
            <a:spLocks noGrp="1"/>
          </p:cNvSpPr>
          <p:nvPr>
            <p:ph sz="half" idx="1"/>
          </p:nvPr>
        </p:nvSpPr>
        <p:spPr/>
        <p:txBody>
          <a:bodyPr/>
          <a:lstStyle/>
          <a:p>
            <a:r>
              <a:rPr lang="en-US" sz="3200"/>
              <a:t>Summer of 1792</a:t>
            </a:r>
          </a:p>
          <a:p>
            <a:r>
              <a:rPr lang="en-US" sz="3200"/>
              <a:t>Austria and Prussia urged France to restore King’s power</a:t>
            </a:r>
          </a:p>
          <a:p>
            <a:r>
              <a:rPr lang="en-US" sz="3200"/>
              <a:t>France declared war</a:t>
            </a:r>
          </a:p>
          <a:p>
            <a:r>
              <a:rPr lang="en-US" sz="3200"/>
              <a:t>Prussian officer threatened to destroy Paris</a:t>
            </a:r>
          </a:p>
          <a:p>
            <a:endParaRPr lang="en-US"/>
          </a:p>
        </p:txBody>
      </p:sp>
      <p:pic>
        <p:nvPicPr>
          <p:cNvPr id="8192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600200"/>
            <a:ext cx="3505200" cy="4554538"/>
          </a:xfrm>
        </p:spPr>
      </p:pic>
    </p:spTree>
    <p:extLst>
      <p:ext uri="{BB962C8B-B14F-4D97-AF65-F5344CB8AC3E}">
        <p14:creationId xmlns:p14="http://schemas.microsoft.com/office/powerpoint/2010/main" val="2949421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p:txBody>
          <a:bodyPr>
            <a:normAutofit fontScale="90000"/>
          </a:bodyPr>
          <a:lstStyle/>
          <a:p>
            <a:r>
              <a:rPr lang="en-US"/>
              <a:t>Cause for another Government Change</a:t>
            </a:r>
          </a:p>
        </p:txBody>
      </p:sp>
      <p:sp>
        <p:nvSpPr>
          <p:cNvPr id="82947" name="Content Placeholder 4"/>
          <p:cNvSpPr>
            <a:spLocks noGrp="1"/>
          </p:cNvSpPr>
          <p:nvPr>
            <p:ph idx="1"/>
          </p:nvPr>
        </p:nvSpPr>
        <p:spPr/>
        <p:txBody>
          <a:bodyPr/>
          <a:lstStyle/>
          <a:p>
            <a:r>
              <a:rPr lang="en-US"/>
              <a:t>early military defeats and continued economic hardships led to another change in government</a:t>
            </a:r>
          </a:p>
          <a:p>
            <a:pPr lvl="1"/>
            <a:r>
              <a:rPr lang="en-US"/>
              <a:t>a radical mob stormed the royal palace</a:t>
            </a:r>
          </a:p>
          <a:p>
            <a:pPr lvl="1"/>
            <a:r>
              <a:rPr lang="en-US"/>
              <a:t>took the king captive</a:t>
            </a:r>
          </a:p>
          <a:p>
            <a:r>
              <a:rPr lang="en-US"/>
              <a:t>forced the assembly to suspend the French monarchy</a:t>
            </a:r>
          </a:p>
        </p:txBody>
      </p:sp>
    </p:spTree>
    <p:extLst>
      <p:ext uri="{BB962C8B-B14F-4D97-AF65-F5344CB8AC3E}">
        <p14:creationId xmlns:p14="http://schemas.microsoft.com/office/powerpoint/2010/main" val="863224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p:nvPr>
        </p:nvSpPr>
        <p:spPr/>
        <p:txBody>
          <a:bodyPr/>
          <a:lstStyle/>
          <a:p>
            <a:r>
              <a:rPr lang="en-US"/>
              <a:t>Review</a:t>
            </a:r>
          </a:p>
        </p:txBody>
      </p:sp>
      <p:sp>
        <p:nvSpPr>
          <p:cNvPr id="6" name="Content Placeholder 5"/>
          <p:cNvSpPr>
            <a:spLocks noGrp="1"/>
          </p:cNvSpPr>
          <p:nvPr>
            <p:ph idx="1"/>
          </p:nvPr>
        </p:nvSpPr>
        <p:spPr/>
        <p:txBody>
          <a:bodyPr/>
          <a:lstStyle/>
          <a:p>
            <a:r>
              <a:rPr lang="en-US"/>
              <a:t>Why did other European countries wish to restore the king’s power?</a:t>
            </a:r>
          </a:p>
          <a:p>
            <a:endParaRPr lang="en-US"/>
          </a:p>
          <a:p>
            <a:r>
              <a:rPr lang="en-US"/>
              <a:t>What is the difference between an Émigré and a Sans-Culotte?</a:t>
            </a:r>
          </a:p>
          <a:p>
            <a:endParaRPr lang="en-US"/>
          </a:p>
          <a:p>
            <a:r>
              <a:rPr lang="en-US"/>
              <a:t>Why did the French people imprison Louis and his family?</a:t>
            </a:r>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31369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ox(in)">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t>The New National Convention</a:t>
            </a:r>
          </a:p>
        </p:txBody>
      </p:sp>
      <p:sp>
        <p:nvSpPr>
          <p:cNvPr id="84995" name="Content Placeholder 2"/>
          <p:cNvSpPr>
            <a:spLocks noGrp="1"/>
          </p:cNvSpPr>
          <p:nvPr>
            <p:ph sz="half" idx="1"/>
          </p:nvPr>
        </p:nvSpPr>
        <p:spPr/>
        <p:txBody>
          <a:bodyPr/>
          <a:lstStyle/>
          <a:p>
            <a:r>
              <a:rPr lang="en-US"/>
              <a:t>took charge</a:t>
            </a:r>
          </a:p>
          <a:p>
            <a:r>
              <a:rPr lang="en-US"/>
              <a:t>abolished the monarchy</a:t>
            </a:r>
          </a:p>
          <a:p>
            <a:r>
              <a:rPr lang="en-US"/>
              <a:t>executed the king of France January 21, 1793</a:t>
            </a:r>
          </a:p>
        </p:txBody>
      </p:sp>
      <p:pic>
        <p:nvPicPr>
          <p:cNvPr id="84996"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371600"/>
            <a:ext cx="3810000" cy="5121275"/>
          </a:xfrm>
        </p:spPr>
      </p:pic>
    </p:spTree>
    <p:extLst>
      <p:ext uri="{BB962C8B-B14F-4D97-AF65-F5344CB8AC3E}">
        <p14:creationId xmlns:p14="http://schemas.microsoft.com/office/powerpoint/2010/main" val="138898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a:off x="1905000" y="3429000"/>
            <a:ext cx="838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419" name="TextBox 10"/>
          <p:cNvSpPr txBox="1">
            <a:spLocks noChangeArrowheads="1"/>
          </p:cNvSpPr>
          <p:nvPr/>
        </p:nvSpPr>
        <p:spPr bwMode="auto">
          <a:xfrm>
            <a:off x="2725738" y="31734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t>You are here</a:t>
            </a:r>
          </a:p>
        </p:txBody>
      </p:sp>
      <p:cxnSp>
        <p:nvCxnSpPr>
          <p:cNvPr id="12" name="Straight Arrow Connector 11"/>
          <p:cNvCxnSpPr/>
          <p:nvPr/>
        </p:nvCxnSpPr>
        <p:spPr>
          <a:xfrm>
            <a:off x="4343400" y="1905000"/>
            <a:ext cx="38100" cy="12684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421" name="TextBox 15"/>
          <p:cNvSpPr txBox="1">
            <a:spLocks noChangeArrowheads="1"/>
          </p:cNvSpPr>
          <p:nvPr/>
        </p:nvSpPr>
        <p:spPr bwMode="auto">
          <a:xfrm>
            <a:off x="3886200" y="1550988"/>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a:t>France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129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4"/>
          <p:cNvSpPr>
            <a:spLocks noGrp="1"/>
          </p:cNvSpPr>
          <p:nvPr>
            <p:ph type="title"/>
          </p:nvPr>
        </p:nvSpPr>
        <p:spPr/>
        <p:txBody>
          <a:bodyPr/>
          <a:lstStyle/>
          <a:p>
            <a:r>
              <a:rPr lang="en-US"/>
              <a:t>Committee of Public Safety</a:t>
            </a:r>
          </a:p>
        </p:txBody>
      </p:sp>
      <p:sp>
        <p:nvSpPr>
          <p:cNvPr id="86019" name="Content Placeholder 5"/>
          <p:cNvSpPr>
            <a:spLocks noGrp="1"/>
          </p:cNvSpPr>
          <p:nvPr>
            <p:ph idx="1"/>
          </p:nvPr>
        </p:nvSpPr>
        <p:spPr/>
        <p:txBody>
          <a:bodyPr>
            <a:normAutofit lnSpcReduction="10000"/>
          </a:bodyPr>
          <a:lstStyle/>
          <a:p>
            <a:r>
              <a:rPr lang="en-US"/>
              <a:t>many Frenchmen felt that such </a:t>
            </a:r>
            <a:r>
              <a:rPr lang="en-US" b="1"/>
              <a:t>actions were too drastic</a:t>
            </a:r>
            <a:r>
              <a:rPr lang="en-US"/>
              <a:t> and refused to support the National Convention</a:t>
            </a:r>
          </a:p>
          <a:p>
            <a:r>
              <a:rPr lang="en-US"/>
              <a:t>other European nations were </a:t>
            </a:r>
            <a:r>
              <a:rPr lang="en-US" b="1"/>
              <a:t>appalled by the king’s execution</a:t>
            </a:r>
            <a:r>
              <a:rPr lang="en-US"/>
              <a:t> and prepared to invade France</a:t>
            </a:r>
          </a:p>
          <a:p>
            <a:r>
              <a:rPr lang="en-US"/>
              <a:t>the National Convention </a:t>
            </a:r>
            <a:r>
              <a:rPr lang="en-US" b="1"/>
              <a:t>empowered a group </a:t>
            </a:r>
            <a:r>
              <a:rPr lang="en-US"/>
              <a:t>called the Committee of Public Safety </a:t>
            </a:r>
            <a:r>
              <a:rPr lang="en-US" b="1"/>
              <a:t>to deal with the crisis</a:t>
            </a:r>
          </a:p>
        </p:txBody>
      </p:sp>
    </p:spTree>
    <p:extLst>
      <p:ext uri="{BB962C8B-B14F-4D97-AF65-F5344CB8AC3E}">
        <p14:creationId xmlns:p14="http://schemas.microsoft.com/office/powerpoint/2010/main" val="130284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t>Reign of Terror</a:t>
            </a:r>
          </a:p>
        </p:txBody>
      </p:sp>
      <p:pic>
        <p:nvPicPr>
          <p:cNvPr id="87043"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371600"/>
            <a:ext cx="4114800" cy="5321300"/>
          </a:xfrm>
        </p:spPr>
      </p:pic>
      <p:sp>
        <p:nvSpPr>
          <p:cNvPr id="5" name="Content Placeholder 4"/>
          <p:cNvSpPr>
            <a:spLocks noGrp="1"/>
          </p:cNvSpPr>
          <p:nvPr>
            <p:ph sz="half" idx="2"/>
          </p:nvPr>
        </p:nvSpPr>
        <p:spPr/>
        <p:txBody>
          <a:bodyPr/>
          <a:lstStyle/>
          <a:p>
            <a:pPr marL="0" indent="0">
              <a:buFont typeface="Arial" charset="0"/>
              <a:buNone/>
              <a:defRPr/>
            </a:pPr>
            <a:r>
              <a:rPr lang="en-US" u="sng" dirty="0"/>
              <a:t>Jacobins</a:t>
            </a:r>
            <a:r>
              <a:rPr lang="en-US" dirty="0"/>
              <a:t>:</a:t>
            </a:r>
          </a:p>
          <a:p>
            <a:pPr>
              <a:defRPr/>
            </a:pPr>
            <a:r>
              <a:rPr lang="en-US" dirty="0"/>
              <a:t>a party of radicals</a:t>
            </a:r>
          </a:p>
          <a:p>
            <a:pPr>
              <a:defRPr/>
            </a:pPr>
            <a:r>
              <a:rPr lang="en-US" dirty="0"/>
              <a:t>under the leadership of </a:t>
            </a:r>
            <a:r>
              <a:rPr lang="en-US" dirty="0" err="1"/>
              <a:t>Maximilien</a:t>
            </a:r>
            <a:r>
              <a:rPr lang="en-US" dirty="0"/>
              <a:t> Robespierre</a:t>
            </a:r>
          </a:p>
          <a:p>
            <a:pPr>
              <a:defRPr/>
            </a:pPr>
            <a:r>
              <a:rPr lang="en-US" dirty="0"/>
              <a:t>took control of the Committee of Public Safety</a:t>
            </a:r>
          </a:p>
        </p:txBody>
      </p:sp>
    </p:spTree>
    <p:extLst>
      <p:ext uri="{BB962C8B-B14F-4D97-AF65-F5344CB8AC3E}">
        <p14:creationId xmlns:p14="http://schemas.microsoft.com/office/powerpoint/2010/main" val="1076617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t>Foreign Enemies</a:t>
            </a:r>
          </a:p>
        </p:txBody>
      </p:sp>
      <p:sp>
        <p:nvSpPr>
          <p:cNvPr id="88067" name="Content Placeholder 4"/>
          <p:cNvSpPr>
            <a:spLocks noGrp="1"/>
          </p:cNvSpPr>
          <p:nvPr>
            <p:ph idx="1"/>
          </p:nvPr>
        </p:nvSpPr>
        <p:spPr/>
        <p:txBody>
          <a:bodyPr/>
          <a:lstStyle/>
          <a:p>
            <a:r>
              <a:rPr lang="en-US"/>
              <a:t>quickly raised an army of well over one million Frenchmen</a:t>
            </a:r>
          </a:p>
          <a:p>
            <a:r>
              <a:rPr lang="en-US"/>
              <a:t>pushed back France’s foreign enemies</a:t>
            </a:r>
          </a:p>
          <a:p>
            <a:r>
              <a:rPr lang="en-US"/>
              <a:t>contributed to the rise of nationalism (pride in one’s country)</a:t>
            </a:r>
          </a:p>
        </p:txBody>
      </p:sp>
    </p:spTree>
    <p:extLst>
      <p:ext uri="{BB962C8B-B14F-4D97-AF65-F5344CB8AC3E}">
        <p14:creationId xmlns:p14="http://schemas.microsoft.com/office/powerpoint/2010/main" val="2578627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33338"/>
            <a:ext cx="8229600" cy="1143000"/>
          </a:xfrm>
        </p:spPr>
        <p:txBody>
          <a:bodyPr/>
          <a:lstStyle/>
          <a:p>
            <a:r>
              <a:rPr lang="en-US"/>
              <a:t>Enemies inside France</a:t>
            </a:r>
          </a:p>
        </p:txBody>
      </p:sp>
      <p:sp>
        <p:nvSpPr>
          <p:cNvPr id="89091" name="Content Placeholder 2"/>
          <p:cNvSpPr>
            <a:spLocks noGrp="1"/>
          </p:cNvSpPr>
          <p:nvPr>
            <p:ph sz="half" idx="1"/>
          </p:nvPr>
        </p:nvSpPr>
        <p:spPr>
          <a:xfrm>
            <a:off x="152400" y="1066800"/>
            <a:ext cx="4419600" cy="5029200"/>
          </a:xfrm>
        </p:spPr>
        <p:txBody>
          <a:bodyPr>
            <a:normAutofit lnSpcReduction="10000"/>
          </a:bodyPr>
          <a:lstStyle/>
          <a:p>
            <a:r>
              <a:rPr lang="en-US"/>
              <a:t>launched a period known as the Reign of Terror</a:t>
            </a:r>
          </a:p>
          <a:p>
            <a:r>
              <a:rPr lang="en-US"/>
              <a:t>the state executed thousands of French citizens on the guillotine (contraption that cut off people’s heads)</a:t>
            </a:r>
          </a:p>
          <a:p>
            <a:r>
              <a:rPr lang="en-US"/>
              <a:t>ended when a rival group seized control of the National Convention</a:t>
            </a:r>
          </a:p>
          <a:p>
            <a:r>
              <a:rPr lang="en-US"/>
              <a:t>executed Robespierre in July, 1794</a:t>
            </a:r>
          </a:p>
        </p:txBody>
      </p:sp>
      <p:pic>
        <p:nvPicPr>
          <p:cNvPr id="89092"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752600"/>
            <a:ext cx="4389438" cy="3200400"/>
          </a:xfrm>
        </p:spPr>
      </p:pic>
    </p:spTree>
    <p:extLst>
      <p:ext uri="{BB962C8B-B14F-4D97-AF65-F5344CB8AC3E}">
        <p14:creationId xmlns:p14="http://schemas.microsoft.com/office/powerpoint/2010/main" val="2921090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title"/>
          </p:nvPr>
        </p:nvSpPr>
        <p:spPr/>
        <p:txBody>
          <a:bodyPr/>
          <a:lstStyle/>
          <a:p>
            <a:r>
              <a:rPr lang="en-US"/>
              <a:t>Review...</a:t>
            </a:r>
          </a:p>
        </p:txBody>
      </p:sp>
      <p:sp>
        <p:nvSpPr>
          <p:cNvPr id="6" name="Content Placeholder 5"/>
          <p:cNvSpPr>
            <a:spLocks noGrp="1"/>
          </p:cNvSpPr>
          <p:nvPr>
            <p:ph idx="1"/>
          </p:nvPr>
        </p:nvSpPr>
        <p:spPr/>
        <p:txBody>
          <a:bodyPr/>
          <a:lstStyle/>
          <a:p>
            <a:r>
              <a:rPr lang="en-US"/>
              <a:t>What radical group supported a republican type of government, and had the king executed?</a:t>
            </a:r>
          </a:p>
          <a:p>
            <a:endParaRPr lang="en-US"/>
          </a:p>
          <a:p>
            <a:r>
              <a:rPr lang="en-US"/>
              <a:t> Who was targeted during the Reign of Terror?</a:t>
            </a:r>
          </a:p>
          <a:p>
            <a:endParaRPr lang="en-US"/>
          </a:p>
          <a:p>
            <a:r>
              <a:rPr lang="en-US"/>
              <a:t>Why did the National Convention turn on Robespierre?</a:t>
            </a:r>
          </a:p>
          <a:p>
            <a:endParaRPr lang="en-US" b="1"/>
          </a:p>
          <a:p>
            <a:endParaRPr lang="en-US"/>
          </a:p>
          <a:p>
            <a:endParaRPr lang="en-US"/>
          </a:p>
        </p:txBody>
      </p:sp>
    </p:spTree>
    <p:extLst>
      <p:ext uri="{BB962C8B-B14F-4D97-AF65-F5344CB8AC3E}">
        <p14:creationId xmlns:p14="http://schemas.microsoft.com/office/powerpoint/2010/main" val="2807845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t>The Directory</a:t>
            </a:r>
          </a:p>
        </p:txBody>
      </p:sp>
      <p:sp>
        <p:nvSpPr>
          <p:cNvPr id="3" name="Content Placeholder 2"/>
          <p:cNvSpPr>
            <a:spLocks noGrp="1"/>
          </p:cNvSpPr>
          <p:nvPr>
            <p:ph idx="1"/>
          </p:nvPr>
        </p:nvSpPr>
        <p:spPr>
          <a:xfrm>
            <a:off x="457200" y="1295400"/>
            <a:ext cx="8229600" cy="4525963"/>
          </a:xfrm>
        </p:spPr>
        <p:txBody>
          <a:bodyPr>
            <a:normAutofit fontScale="92500" lnSpcReduction="20000"/>
          </a:bodyPr>
          <a:lstStyle/>
          <a:p>
            <a:pPr marL="0" indent="0">
              <a:buFont typeface="Arial" charset="0"/>
              <a:buNone/>
              <a:defRPr/>
            </a:pPr>
            <a:r>
              <a:rPr lang="en-US" u="sng" dirty="0"/>
              <a:t>Description</a:t>
            </a:r>
            <a:r>
              <a:rPr lang="en-US" dirty="0"/>
              <a:t>:</a:t>
            </a:r>
          </a:p>
          <a:p>
            <a:pPr>
              <a:defRPr/>
            </a:pPr>
            <a:r>
              <a:rPr lang="en-US" dirty="0"/>
              <a:t>a new constitution passed power to five directors in 1795</a:t>
            </a:r>
          </a:p>
          <a:p>
            <a:pPr>
              <a:defRPr/>
            </a:pPr>
            <a:r>
              <a:rPr lang="en-US" dirty="0"/>
              <a:t>known as the Directory</a:t>
            </a:r>
          </a:p>
          <a:p>
            <a:pPr>
              <a:defRPr/>
            </a:pPr>
            <a:r>
              <a:rPr lang="en-US" dirty="0"/>
              <a:t>the period was riddled with corruption and political rivalries between royalists who wanted to return the monarchy and radicals still enraged by ongoing economic problems</a:t>
            </a:r>
          </a:p>
          <a:p>
            <a:pPr>
              <a:defRPr/>
            </a:pPr>
            <a:r>
              <a:rPr lang="en-US" dirty="0"/>
              <a:t>looked to the army to maintain its position of power</a:t>
            </a:r>
          </a:p>
        </p:txBody>
      </p:sp>
    </p:spTree>
    <p:extLst>
      <p:ext uri="{BB962C8B-B14F-4D97-AF65-F5344CB8AC3E}">
        <p14:creationId xmlns:p14="http://schemas.microsoft.com/office/powerpoint/2010/main" val="2496566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t>Dictator in France</a:t>
            </a:r>
          </a:p>
        </p:txBody>
      </p:sp>
      <p:sp>
        <p:nvSpPr>
          <p:cNvPr id="92163" name="Content Placeholder 3"/>
          <p:cNvSpPr>
            <a:spLocks noGrp="1"/>
          </p:cNvSpPr>
          <p:nvPr>
            <p:ph sz="half" idx="1"/>
          </p:nvPr>
        </p:nvSpPr>
        <p:spPr/>
        <p:txBody>
          <a:bodyPr/>
          <a:lstStyle/>
          <a:p>
            <a:r>
              <a:rPr lang="en-US"/>
              <a:t>in 1799 one of the army’s most popular generals, Napoleon Bonaparte took advantage of the political situation to seize power</a:t>
            </a:r>
          </a:p>
          <a:p>
            <a:r>
              <a:rPr lang="en-US"/>
              <a:t>eventually declared himself emperor of France</a:t>
            </a:r>
          </a:p>
        </p:txBody>
      </p:sp>
      <p:pic>
        <p:nvPicPr>
          <p:cNvPr id="92164"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572000" y="1219200"/>
            <a:ext cx="3505200" cy="5248275"/>
          </a:xfrm>
        </p:spPr>
      </p:pic>
    </p:spTree>
    <p:extLst>
      <p:ext uri="{BB962C8B-B14F-4D97-AF65-F5344CB8AC3E}">
        <p14:creationId xmlns:p14="http://schemas.microsoft.com/office/powerpoint/2010/main" val="9246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t>A Tale of Two Cities </a:t>
            </a:r>
          </a:p>
        </p:txBody>
      </p:sp>
      <p:sp>
        <p:nvSpPr>
          <p:cNvPr id="7171" name="Content Placeholder 2"/>
          <p:cNvSpPr>
            <a:spLocks noGrp="1"/>
          </p:cNvSpPr>
          <p:nvPr>
            <p:ph idx="1"/>
          </p:nvPr>
        </p:nvSpPr>
        <p:spPr/>
        <p:txBody>
          <a:bodyPr/>
          <a:lstStyle/>
          <a:p>
            <a:pPr marL="0" indent="0" eaLnBrk="1" hangingPunct="1">
              <a:buFont typeface="Arial" charset="0"/>
              <a:buNone/>
              <a:defRPr/>
            </a:pPr>
            <a:r>
              <a:rPr lang="en-US" sz="2800" dirty="0"/>
              <a:t>“It 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 .”</a:t>
            </a:r>
          </a:p>
          <a:p>
            <a:pPr eaLnBrk="1" hangingPunct="1">
              <a:defRPr/>
            </a:pPr>
            <a:endParaRPr lang="en-US" sz="2800" dirty="0"/>
          </a:p>
          <a:p>
            <a:pPr lvl="1" eaLnBrk="1" hangingPunct="1">
              <a:defRPr/>
            </a:pPr>
            <a:r>
              <a:rPr lang="en-US" sz="2400" dirty="0"/>
              <a:t>Charles Dickens</a:t>
            </a:r>
          </a:p>
        </p:txBody>
      </p:sp>
    </p:spTree>
    <p:extLst>
      <p:ext uri="{BB962C8B-B14F-4D97-AF65-F5344CB8AC3E}">
        <p14:creationId xmlns:p14="http://schemas.microsoft.com/office/powerpoint/2010/main" val="400711404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t>French Revolution</a:t>
            </a:r>
          </a:p>
        </p:txBody>
      </p:sp>
      <p:sp>
        <p:nvSpPr>
          <p:cNvPr id="3" name="Content Placeholder 2"/>
          <p:cNvSpPr>
            <a:spLocks noGrp="1"/>
          </p:cNvSpPr>
          <p:nvPr>
            <p:ph idx="1"/>
          </p:nvPr>
        </p:nvSpPr>
        <p:spPr/>
        <p:txBody>
          <a:bodyPr/>
          <a:lstStyle/>
          <a:p>
            <a:pPr marL="0" indent="0">
              <a:buFont typeface="Arial" charset="0"/>
              <a:buNone/>
              <a:defRPr/>
            </a:pPr>
            <a:r>
              <a:rPr lang="en-US" u="sng" dirty="0"/>
              <a:t>Description</a:t>
            </a:r>
            <a:r>
              <a:rPr lang="en-US" dirty="0"/>
              <a:t>:</a:t>
            </a:r>
          </a:p>
          <a:p>
            <a:pPr>
              <a:defRPr/>
            </a:pPr>
            <a:r>
              <a:rPr lang="en-US" dirty="0"/>
              <a:t>marked the end of Europe’s old order of a world dominated by rich aristocrats</a:t>
            </a:r>
          </a:p>
          <a:p>
            <a:pPr>
              <a:defRPr/>
            </a:pPr>
            <a:r>
              <a:rPr lang="en-US" dirty="0"/>
              <a:t>the beginning of a new order valuing equality, representative government, individual rights, and nationalism</a:t>
            </a:r>
          </a:p>
          <a:p>
            <a:pPr>
              <a:defRPr/>
            </a:pPr>
            <a:r>
              <a:rPr lang="en-US" dirty="0"/>
              <a:t>occurred over the course of a decade and came in a number of stages</a:t>
            </a:r>
          </a:p>
        </p:txBody>
      </p:sp>
    </p:spTree>
    <p:extLst>
      <p:ext uri="{BB962C8B-B14F-4D97-AF65-F5344CB8AC3E}">
        <p14:creationId xmlns:p14="http://schemas.microsoft.com/office/powerpoint/2010/main" val="186161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381000"/>
            <a:ext cx="8458200" cy="762000"/>
          </a:xfrm>
        </p:spPr>
        <p:txBody>
          <a:bodyPr/>
          <a:lstStyle/>
          <a:p>
            <a:pPr eaLnBrk="1" hangingPunct="1"/>
            <a:r>
              <a:rPr lang="en-US"/>
              <a:t>The Old Regime</a:t>
            </a:r>
          </a:p>
        </p:txBody>
      </p:sp>
      <p:sp>
        <p:nvSpPr>
          <p:cNvPr id="9219" name="Rectangle 3"/>
          <p:cNvSpPr>
            <a:spLocks noGrp="1" noChangeArrowheads="1"/>
          </p:cNvSpPr>
          <p:nvPr>
            <p:ph type="body" sz="half" idx="2"/>
          </p:nvPr>
        </p:nvSpPr>
        <p:spPr>
          <a:xfrm>
            <a:off x="4648200" y="1676400"/>
            <a:ext cx="4267200" cy="4495800"/>
          </a:xfrm>
        </p:spPr>
        <p:txBody>
          <a:bodyPr/>
          <a:lstStyle/>
          <a:p>
            <a:pPr marL="0" indent="0" eaLnBrk="1" hangingPunct="1">
              <a:buFont typeface="Arial" charset="0"/>
              <a:buNone/>
              <a:defRPr/>
            </a:pPr>
            <a:r>
              <a:rPr lang="en-US" u="sng" dirty="0"/>
              <a:t>Old Regime</a:t>
            </a:r>
            <a:r>
              <a:rPr lang="en-US" dirty="0"/>
              <a:t>:</a:t>
            </a:r>
          </a:p>
          <a:p>
            <a:pPr eaLnBrk="1" hangingPunct="1">
              <a:defRPr/>
            </a:pPr>
            <a:r>
              <a:rPr lang="en-US" dirty="0"/>
              <a:t>social/political system in France during the 1770s placing people into 3 social classes.</a:t>
            </a:r>
          </a:p>
          <a:p>
            <a:pPr marL="0" indent="0" eaLnBrk="1" hangingPunct="1">
              <a:buFont typeface="Arial" charset="0"/>
              <a:buNone/>
              <a:defRPr/>
            </a:pPr>
            <a:r>
              <a:rPr lang="en-US" u="sng" dirty="0"/>
              <a:t>Estates</a:t>
            </a:r>
            <a:r>
              <a:rPr lang="en-US" dirty="0"/>
              <a:t>:</a:t>
            </a:r>
          </a:p>
          <a:p>
            <a:pPr eaLnBrk="1" hangingPunct="1">
              <a:defRPr/>
            </a:pPr>
            <a:r>
              <a:rPr lang="en-US" dirty="0"/>
              <a:t>three social classes of France’s Old Regime</a:t>
            </a:r>
          </a:p>
        </p:txBody>
      </p:sp>
      <p:pic>
        <p:nvPicPr>
          <p:cNvPr id="63492" name="Picture 7" descr="C:\Documents and Settings\drew.connell\Local Settings\Temporary Internet Files\Content.IE5\2TW70G8R\MP91021883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405765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663514"/>
      </p:ext>
    </p:extLst>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8229600" cy="1143000"/>
          </a:xfrm>
        </p:spPr>
        <p:txBody>
          <a:bodyPr/>
          <a:lstStyle/>
          <a:p>
            <a:pPr eaLnBrk="1" hangingPunct="1"/>
            <a:r>
              <a:rPr lang="en-US"/>
              <a:t>The Privileged Few</a:t>
            </a:r>
          </a:p>
        </p:txBody>
      </p:sp>
      <p:sp>
        <p:nvSpPr>
          <p:cNvPr id="10243" name="Rectangle 3"/>
          <p:cNvSpPr>
            <a:spLocks noGrp="1" noChangeArrowheads="1"/>
          </p:cNvSpPr>
          <p:nvPr>
            <p:ph sz="half" idx="1"/>
          </p:nvPr>
        </p:nvSpPr>
        <p:spPr>
          <a:xfrm>
            <a:off x="496888" y="1143000"/>
            <a:ext cx="8610600" cy="4433888"/>
          </a:xfrm>
        </p:spPr>
        <p:txBody>
          <a:bodyPr>
            <a:normAutofit fontScale="92500" lnSpcReduction="10000"/>
          </a:bodyPr>
          <a:lstStyle/>
          <a:p>
            <a:pPr marL="0" indent="0" eaLnBrk="1" hangingPunct="1">
              <a:buFont typeface="Arial" charset="0"/>
              <a:buNone/>
              <a:defRPr/>
            </a:pPr>
            <a:r>
              <a:rPr lang="en-US" sz="2400" u="sng" dirty="0"/>
              <a:t>First Estate</a:t>
            </a:r>
            <a:r>
              <a:rPr lang="en-US" sz="2400" dirty="0"/>
              <a:t>:</a:t>
            </a:r>
          </a:p>
          <a:p>
            <a:pPr>
              <a:defRPr/>
            </a:pPr>
            <a:r>
              <a:rPr lang="en-US" sz="2400" dirty="0"/>
              <a:t>Catholic clergy (bishops, priests, etc.)</a:t>
            </a:r>
          </a:p>
          <a:p>
            <a:pPr>
              <a:defRPr/>
            </a:pPr>
            <a:r>
              <a:rPr lang="en-US" sz="2400" dirty="0"/>
              <a:t>1% of population</a:t>
            </a:r>
          </a:p>
          <a:p>
            <a:pPr>
              <a:defRPr/>
            </a:pPr>
            <a:r>
              <a:rPr lang="en-US" sz="2400" dirty="0"/>
              <a:t>owned 10% land</a:t>
            </a:r>
          </a:p>
          <a:p>
            <a:pPr>
              <a:defRPr/>
            </a:pPr>
            <a:r>
              <a:rPr lang="en-US" sz="2400" dirty="0"/>
              <a:t>paid few taxes</a:t>
            </a:r>
          </a:p>
          <a:p>
            <a:pPr marL="0" indent="0">
              <a:buFont typeface="Arial" charset="0"/>
              <a:buNone/>
              <a:defRPr/>
            </a:pPr>
            <a:r>
              <a:rPr lang="en-US" sz="2400" u="sng" dirty="0"/>
              <a:t>Second Estate</a:t>
            </a:r>
            <a:r>
              <a:rPr lang="en-US" sz="2400" dirty="0"/>
              <a:t>:</a:t>
            </a:r>
          </a:p>
          <a:p>
            <a:pPr>
              <a:defRPr/>
            </a:pPr>
            <a:r>
              <a:rPr lang="en-US" sz="2400" dirty="0"/>
              <a:t>rich nobles (aristocrats)</a:t>
            </a:r>
          </a:p>
          <a:p>
            <a:pPr>
              <a:defRPr/>
            </a:pPr>
            <a:r>
              <a:rPr lang="en-US" sz="2400" dirty="0"/>
              <a:t>2% population</a:t>
            </a:r>
          </a:p>
          <a:p>
            <a:pPr>
              <a:defRPr/>
            </a:pPr>
            <a:r>
              <a:rPr lang="en-US" sz="2400" dirty="0"/>
              <a:t>owned 20% land</a:t>
            </a:r>
          </a:p>
          <a:p>
            <a:pPr>
              <a:defRPr/>
            </a:pPr>
            <a:r>
              <a:rPr lang="en-US" sz="2400" dirty="0"/>
              <a:t>paid no taxes</a:t>
            </a:r>
          </a:p>
          <a:p>
            <a:pPr>
              <a:defRPr/>
            </a:pPr>
            <a:r>
              <a:rPr lang="en-US" sz="2400" dirty="0"/>
              <a:t>occupied many of the nation’s positions of leadership and influence</a:t>
            </a:r>
          </a:p>
        </p:txBody>
      </p:sp>
      <p:pic>
        <p:nvPicPr>
          <p:cNvPr id="6451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2188" y="1835944"/>
            <a:ext cx="4175125" cy="3048000"/>
          </a:xfrm>
          <a:noFill/>
        </p:spPr>
      </p:pic>
    </p:spTree>
    <p:extLst>
      <p:ext uri="{BB962C8B-B14F-4D97-AF65-F5344CB8AC3E}">
        <p14:creationId xmlns:p14="http://schemas.microsoft.com/office/powerpoint/2010/main" val="170787998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t>The Third Estate</a:t>
            </a:r>
          </a:p>
        </p:txBody>
      </p:sp>
      <p:sp>
        <p:nvSpPr>
          <p:cNvPr id="65539" name="Content Placeholder 2"/>
          <p:cNvSpPr>
            <a:spLocks noGrp="1"/>
          </p:cNvSpPr>
          <p:nvPr>
            <p:ph sz="half" idx="1"/>
          </p:nvPr>
        </p:nvSpPr>
        <p:spPr/>
        <p:txBody>
          <a:bodyPr/>
          <a:lstStyle/>
          <a:p>
            <a:r>
              <a:rPr lang="en-US"/>
              <a:t>made up of peasants, urban workers, middle class (bourgeoisie)</a:t>
            </a:r>
          </a:p>
          <a:p>
            <a:r>
              <a:rPr lang="en-US"/>
              <a:t>97% of population</a:t>
            </a:r>
          </a:p>
          <a:p>
            <a:r>
              <a:rPr lang="en-US"/>
              <a:t>paid heavy taxes</a:t>
            </a:r>
          </a:p>
          <a:p>
            <a:r>
              <a:rPr lang="en-US"/>
              <a:t>had no voice in government</a:t>
            </a:r>
          </a:p>
          <a:p>
            <a:r>
              <a:rPr lang="en-US"/>
              <a:t>were eager for change</a:t>
            </a:r>
          </a:p>
        </p:txBody>
      </p:sp>
      <p:pic>
        <p:nvPicPr>
          <p:cNvPr id="65540"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17750"/>
            <a:ext cx="4038600" cy="3090863"/>
          </a:xfrm>
          <a:noFill/>
        </p:spPr>
      </p:pic>
    </p:spTree>
    <p:extLst>
      <p:ext uri="{BB962C8B-B14F-4D97-AF65-F5344CB8AC3E}">
        <p14:creationId xmlns:p14="http://schemas.microsoft.com/office/powerpoint/2010/main" val="150954677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t>The Bourgeoisie</a:t>
            </a:r>
          </a:p>
        </p:txBody>
      </p:sp>
      <p:pic>
        <p:nvPicPr>
          <p:cNvPr id="66563"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00200" y="3505200"/>
            <a:ext cx="5715000" cy="3389313"/>
          </a:xfrm>
        </p:spPr>
      </p:pic>
      <p:sp>
        <p:nvSpPr>
          <p:cNvPr id="66564" name="Content Placeholder 3"/>
          <p:cNvSpPr>
            <a:spLocks noGrp="1"/>
          </p:cNvSpPr>
          <p:nvPr>
            <p:ph sz="half" idx="2"/>
          </p:nvPr>
        </p:nvSpPr>
        <p:spPr>
          <a:xfrm>
            <a:off x="457200" y="1295400"/>
            <a:ext cx="8382000" cy="2514600"/>
          </a:xfrm>
        </p:spPr>
        <p:txBody>
          <a:bodyPr/>
          <a:lstStyle/>
          <a:p>
            <a:r>
              <a:rPr lang="en-US"/>
              <a:t>consisted of bankers, merchants, lawyers, etc. </a:t>
            </a:r>
          </a:p>
          <a:p>
            <a:r>
              <a:rPr lang="en-US"/>
              <a:t>many members of the bourgeoisie supported the political ideas of the Enlightenment</a:t>
            </a:r>
          </a:p>
          <a:p>
            <a:r>
              <a:rPr lang="en-US"/>
              <a:t>wanted to reform the French monarchy along with many of the nobility</a:t>
            </a:r>
          </a:p>
        </p:txBody>
      </p:sp>
    </p:spTree>
    <p:extLst>
      <p:ext uri="{BB962C8B-B14F-4D97-AF65-F5344CB8AC3E}">
        <p14:creationId xmlns:p14="http://schemas.microsoft.com/office/powerpoint/2010/main" val="2533383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19549</TotalTime>
  <Words>1229</Words>
  <Application>Microsoft Office PowerPoint</Application>
  <PresentationFormat>On-screen Show (4:3)</PresentationFormat>
  <Paragraphs>172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Office Theme</vt:lpstr>
      <vt:lpstr>French Revolution</vt:lpstr>
      <vt:lpstr>PowerPoint Presentation</vt:lpstr>
      <vt:lpstr>PowerPoint Presentation</vt:lpstr>
      <vt:lpstr>A Tale of Two Cities </vt:lpstr>
      <vt:lpstr>French Revolution</vt:lpstr>
      <vt:lpstr>The Old Regime</vt:lpstr>
      <vt:lpstr>The Privileged Few</vt:lpstr>
      <vt:lpstr>The Third Estate</vt:lpstr>
      <vt:lpstr>The Bourgeoisie</vt:lpstr>
      <vt:lpstr>Review…</vt:lpstr>
      <vt:lpstr>National Assembly</vt:lpstr>
      <vt:lpstr>Estates General</vt:lpstr>
      <vt:lpstr>King Louis XVI and Marie Antoinette</vt:lpstr>
      <vt:lpstr>Review…</vt:lpstr>
      <vt:lpstr>National Assembly</vt:lpstr>
      <vt:lpstr>PowerPoint Presentation</vt:lpstr>
      <vt:lpstr>Storming the Bastille</vt:lpstr>
      <vt:lpstr>PowerPoint Presentation</vt:lpstr>
      <vt:lpstr>Review…</vt:lpstr>
      <vt:lpstr>The Assembly Reforms France</vt:lpstr>
      <vt:lpstr>Escape Attempt</vt:lpstr>
      <vt:lpstr>Constitutional Monarchy</vt:lpstr>
      <vt:lpstr>Review…</vt:lpstr>
      <vt:lpstr>Revolution Divisions</vt:lpstr>
      <vt:lpstr>Reaction by European Nations</vt:lpstr>
      <vt:lpstr>France at War</vt:lpstr>
      <vt:lpstr>Cause for another Government Change</vt:lpstr>
      <vt:lpstr>Review</vt:lpstr>
      <vt:lpstr>The New National Convention</vt:lpstr>
      <vt:lpstr>Committee of Public Safety</vt:lpstr>
      <vt:lpstr>Reign of Terror</vt:lpstr>
      <vt:lpstr>Foreign Enemies</vt:lpstr>
      <vt:lpstr>Enemies inside France</vt:lpstr>
      <vt:lpstr>Review...</vt:lpstr>
      <vt:lpstr>The Directory</vt:lpstr>
      <vt:lpstr>Dictator in France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Revolution</dc:title>
  <dc:creator>Windows User</dc:creator>
  <cp:lastModifiedBy>Mandrell Perryman</cp:lastModifiedBy>
  <cp:revision>4</cp:revision>
  <dcterms:created xsi:type="dcterms:W3CDTF">2016-01-11T19:18:00Z</dcterms:created>
  <dcterms:modified xsi:type="dcterms:W3CDTF">2019-04-08T11:40:27Z</dcterms:modified>
</cp:coreProperties>
</file>